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8" r:id="rId2"/>
    <p:sldId id="326" r:id="rId3"/>
    <p:sldId id="327" r:id="rId4"/>
    <p:sldId id="334" r:id="rId5"/>
    <p:sldId id="329" r:id="rId6"/>
    <p:sldId id="330" r:id="rId7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F84A"/>
    <a:srgbClr val="CB26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>
        <p:scale>
          <a:sx n="70" d="100"/>
          <a:sy n="70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CC7F2-3A27-4F4F-AB0B-30DB0607B723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64DD0-22E6-404F-B970-6694217577A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5784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/>
              <a:pPr/>
              <a:t>1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98324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/>
              <a:pPr/>
              <a:t>2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0784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/>
              <a:pPr/>
              <a:t>3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53890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>
                <a:solidFill>
                  <a:prstClr val="black"/>
                </a:solidFill>
              </a:rPr>
              <a:pPr/>
              <a:t>4</a:t>
            </a:fld>
            <a:endParaRPr lang="es-C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53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/>
              <a:pPr/>
              <a:t>5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499641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64DD0-22E6-404F-B970-6694217577AB}" type="slidenum">
              <a:rPr lang="es-CR" smtClean="0"/>
              <a:pPr/>
              <a:t>6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54563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3809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660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8679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40232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415655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9246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5387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9325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13602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4723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6571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DE65-676D-4E78-94BD-9C301233DF61}" type="datetimeFigureOut">
              <a:rPr lang="es-CR" smtClean="0"/>
              <a:pPr/>
              <a:t>06/11/2011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F4E6-B331-4DD6-9831-B126AFAEE0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22502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/>
          <p:cNvGrpSpPr>
            <a:grpSpLocks noChangeAspect="1"/>
          </p:cNvGrpSpPr>
          <p:nvPr/>
        </p:nvGrpSpPr>
        <p:grpSpPr bwMode="auto">
          <a:xfrm>
            <a:off x="971600" y="685565"/>
            <a:ext cx="7056784" cy="759565"/>
            <a:chOff x="2245" y="475"/>
            <a:chExt cx="9308" cy="799"/>
          </a:xfrm>
        </p:grpSpPr>
        <p:sp>
          <p:nvSpPr>
            <p:cNvPr id="7" name="AutoShape 3"/>
            <p:cNvSpPr>
              <a:spLocks noChangeAspect="1" noChangeArrowheads="1"/>
            </p:cNvSpPr>
            <p:nvPr/>
          </p:nvSpPr>
          <p:spPr bwMode="auto">
            <a:xfrm>
              <a:off x="2245" y="475"/>
              <a:ext cx="9308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R"/>
            </a:p>
          </p:txBody>
        </p:sp>
        <p:pic>
          <p:nvPicPr>
            <p:cNvPr id="1028" name="Picture 11" descr="Logo ESF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609"/>
              <a:ext cx="2235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12" descr="Logotipo CEAA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76" y="475"/>
              <a:ext cx="1077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1 Título"/>
          <p:cNvSpPr txBox="1">
            <a:spLocks/>
          </p:cNvSpPr>
          <p:nvPr/>
        </p:nvSpPr>
        <p:spPr>
          <a:xfrm>
            <a:off x="349688" y="1700808"/>
            <a:ext cx="8280400" cy="174756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dirty="0" smtClean="0">
                <a:solidFill>
                  <a:srgbClr val="FFFF00"/>
                </a:solidFill>
              </a:rPr>
              <a:t>CONVENIO</a:t>
            </a:r>
          </a:p>
          <a:p>
            <a:r>
              <a:rPr lang="es-CR" sz="3200" b="1" dirty="0" smtClean="0">
                <a:solidFill>
                  <a:srgbClr val="FFFF00"/>
                </a:solidFill>
              </a:rPr>
              <a:t>MEJORA DE LA CALIDAD EDUCATIVA </a:t>
            </a:r>
          </a:p>
          <a:p>
            <a:r>
              <a:rPr lang="es-CR" sz="3200" b="1" dirty="0" smtClean="0">
                <a:solidFill>
                  <a:srgbClr val="FFFF00"/>
                </a:solidFill>
              </a:rPr>
              <a:t>EN CENTROAMÉRICA Y EL CARIBE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219324" y="5229200"/>
            <a:ext cx="6400800" cy="129614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_tradnl" sz="2600" dirty="0" smtClean="0"/>
              <a:t>Oscar Jara H.</a:t>
            </a:r>
          </a:p>
          <a:p>
            <a:pPr marL="0" indent="0" algn="ctr">
              <a:buNone/>
              <a:defRPr/>
            </a:pPr>
            <a:r>
              <a:rPr lang="es-ES_tradnl" sz="2600" b="1" dirty="0" smtClean="0"/>
              <a:t>CEP Alforja</a:t>
            </a:r>
          </a:p>
          <a:p>
            <a:pPr marL="0" indent="0" algn="ctr">
              <a:buNone/>
              <a:defRPr/>
            </a:pPr>
            <a:r>
              <a:rPr lang="es-ES_tradnl" sz="2600" b="1" dirty="0" smtClean="0"/>
              <a:t>	Programa de Sistematización – CEAAL</a:t>
            </a:r>
          </a:p>
          <a:p>
            <a:pPr>
              <a:defRPr/>
            </a:pPr>
            <a:endParaRPr lang="es-ES" sz="2800" dirty="0"/>
          </a:p>
        </p:txBody>
      </p:sp>
      <p:sp>
        <p:nvSpPr>
          <p:cNvPr id="8" name="7 Rectángulo"/>
          <p:cNvSpPr/>
          <p:nvPr/>
        </p:nvSpPr>
        <p:spPr>
          <a:xfrm>
            <a:off x="1619672" y="3752166"/>
            <a:ext cx="6000452" cy="1077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R" sz="3200" b="1" dirty="0">
                <a:solidFill>
                  <a:schemeClr val="accent2">
                    <a:lumMod val="75000"/>
                  </a:schemeClr>
                </a:solidFill>
              </a:rPr>
              <a:t>Propuesta de</a:t>
            </a:r>
          </a:p>
          <a:p>
            <a:pPr algn="ctr"/>
            <a:r>
              <a:rPr lang="es-CR" sz="3200" b="1" dirty="0">
                <a:solidFill>
                  <a:schemeClr val="accent2">
                    <a:lumMod val="75000"/>
                  </a:schemeClr>
                </a:solidFill>
              </a:rPr>
              <a:t>Sistematización de Experiencias</a:t>
            </a:r>
            <a:endParaRPr lang="es-E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2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s-CR" b="1" dirty="0" smtClean="0">
                <a:solidFill>
                  <a:srgbClr val="C00000"/>
                </a:solidFill>
              </a:rPr>
              <a:t>EJE CENTRAL </a:t>
            </a:r>
            <a:br>
              <a:rPr lang="es-CR" b="1" dirty="0" smtClean="0">
                <a:solidFill>
                  <a:srgbClr val="C00000"/>
                </a:solidFill>
              </a:rPr>
            </a:br>
            <a:r>
              <a:rPr lang="es-CR" b="1" dirty="0" smtClean="0">
                <a:solidFill>
                  <a:srgbClr val="C00000"/>
                </a:solidFill>
              </a:rPr>
              <a:t>DE ESTA SISTEMATIZACIÓN</a:t>
            </a:r>
            <a:endParaRPr lang="es-CR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24336"/>
          </a:xfrm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s-C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CR" sz="3900" b="1" dirty="0" smtClean="0">
                <a:solidFill>
                  <a:schemeClr val="bg1"/>
                </a:solidFill>
              </a:rPr>
              <a:t>Aportes desde una perspectiva de Educación Popular a la mejora de la calidad </a:t>
            </a:r>
            <a:r>
              <a:rPr lang="es-CR" sz="3900" b="1" dirty="0">
                <a:solidFill>
                  <a:schemeClr val="bg1"/>
                </a:solidFill>
              </a:rPr>
              <a:t>e</a:t>
            </a:r>
            <a:r>
              <a:rPr lang="es-CR" sz="3900" b="1" dirty="0" smtClean="0">
                <a:solidFill>
                  <a:schemeClr val="bg1"/>
                </a:solidFill>
              </a:rPr>
              <a:t>ducativa y a una educación transformadora en Centroamérica y el Caribe</a:t>
            </a:r>
          </a:p>
        </p:txBody>
      </p:sp>
    </p:spTree>
    <p:extLst>
      <p:ext uri="{BB962C8B-B14F-4D97-AF65-F5344CB8AC3E}">
        <p14:creationId xmlns="" xmlns:p14="http://schemas.microsoft.com/office/powerpoint/2010/main" val="35267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s-CR" b="1" dirty="0" smtClean="0">
                <a:solidFill>
                  <a:srgbClr val="C00000"/>
                </a:solidFill>
              </a:rPr>
              <a:t>Sub-ejes de la sistematización</a:t>
            </a:r>
            <a:endParaRPr lang="es-CR" b="1" dirty="0">
              <a:solidFill>
                <a:srgbClr val="C0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411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s-CR" sz="2800" dirty="0" smtClean="0"/>
              <a:t>Factores de nuestras estrategias de intervención que han posibilitado o no incidir  efectivamente en las políticas educativas con vistas a mejorar la calidad de la educación.</a:t>
            </a:r>
          </a:p>
          <a:p>
            <a:pPr marL="514350" indent="-514350">
              <a:buAutoNum type="arabicParenR"/>
            </a:pPr>
            <a:r>
              <a:rPr lang="es-CR" sz="2800" dirty="0" smtClean="0"/>
              <a:t>Innovaciones  metodológicas y pedagógicas que hemos realizado y  en qué sentido aportan a una propuesta alternativa  que mejore la calidad de la educación.</a:t>
            </a:r>
          </a:p>
          <a:p>
            <a:pPr marL="514350" indent="-514350">
              <a:buAutoNum type="arabicParenR"/>
            </a:pPr>
            <a:r>
              <a:rPr lang="es-CR" sz="2800" dirty="0" smtClean="0"/>
              <a:t>Elementos  organizativos y formativos que hemos impulsado  en nuestras estrategias y que han contribuido o no al fortalecimiento de los actores educativos de cara a mejorar la calidad de la educación </a:t>
            </a:r>
          </a:p>
          <a:p>
            <a:pPr marL="0" indent="0">
              <a:buNone/>
            </a:pPr>
            <a:endParaRPr lang="es-CR" sz="2800" dirty="0"/>
          </a:p>
        </p:txBody>
      </p:sp>
    </p:spTree>
    <p:extLst>
      <p:ext uri="{BB962C8B-B14F-4D97-AF65-F5344CB8AC3E}">
        <p14:creationId xmlns="" xmlns:p14="http://schemas.microsoft.com/office/powerpoint/2010/main" val="855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3795414"/>
              </p:ext>
            </p:extLst>
          </p:nvPr>
        </p:nvGraphicFramePr>
        <p:xfrm>
          <a:off x="107505" y="548680"/>
          <a:ext cx="9031989" cy="6227614"/>
        </p:xfrm>
        <a:graphic>
          <a:graphicData uri="http://schemas.openxmlformats.org/drawingml/2006/table">
            <a:tbl>
              <a:tblPr firstRow="1" firstCol="1" bandRow="1"/>
              <a:tblGrid>
                <a:gridCol w="9031989"/>
              </a:tblGrid>
              <a:tr h="356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GUATEMALA 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8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 1. Alfabetización con mujeres indígenas. (2)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 2. Reflexión, acción y lucha del colectivo CEAAL Guatemala (3)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COSTA RICA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Proyecto  Ciudadanía Educativa (Protagonismo juvenil; Expedición pedagógica; Reencuentro centro educativo-comunidad) (2 y3)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HONDURAS 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4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Proyecto: Incidencia para una política pública educativa en Honduras (1)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4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NICARAGUA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Acciones pedagógicas y organizativas realizadas para incidir en el mejoramiento de la calidad de la educación. (1)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EL SALVADOR 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Elaboración de la “Propuesta Educativa” (Consensos y alianzas en el marco de la formulación de la Propuesta Educativa,  Efectos logrados con la propuesta, ejemplo: CNE, CNA). (1)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1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PANAMA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63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Contribución del colectivo CEAAL a los actores(as) educativos en todos los niveles para mejorar la calidad de la educación 2009  y 2010 (3)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299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REPUBLICA DOMINICANA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1. Fortalecimiento del CEAAL en país (3)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2. El Proceso de Documentación que están ejecutando CIEPO, CEAJURI y MUDHA. Para disminuir el porcentaje de niños/as indocumentados/as en al menos dos municipios (2)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HAITÍ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94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400" b="1" kern="1200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Proceso  incidencia a favor de la alfabetización en el marco de la SAME (1)</a:t>
                      </a:r>
                      <a:endParaRPr lang="es-C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29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s-CR" b="1" dirty="0" smtClean="0">
                <a:solidFill>
                  <a:srgbClr val="C00000"/>
                </a:solidFill>
              </a:rPr>
              <a:t>Algunas preguntas interpretativas</a:t>
            </a:r>
            <a:endParaRPr lang="es-CR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445224"/>
          </a:xfrm>
          <a:solidFill>
            <a:srgbClr val="CB2605"/>
          </a:solidFill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¿Cuál es nuestra concepción de incidencia en educación?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¿Qué significa mejorar la calidad de la educación y para qué? ¿es igual para varones que para mujeres?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¿Este convenio se está llevando a la práctica con una visión de educación popular? ¿Qué está aportando a la relación entre educación popular y educación formal?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¿Qué enfoque de género y de interculturalidad se expresa en nuestras prácticas y por qué?</a:t>
            </a: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Nuestras prácticas y propuestas: ¿tienen posibilidad de tener alcance nacional o regional o se quedan en el ámbito local? ¿qué faltaría?</a:t>
            </a:r>
          </a:p>
        </p:txBody>
      </p:sp>
    </p:spTree>
    <p:extLst>
      <p:ext uri="{BB962C8B-B14F-4D97-AF65-F5344CB8AC3E}">
        <p14:creationId xmlns="" xmlns:p14="http://schemas.microsoft.com/office/powerpoint/2010/main" val="36725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solidFill>
            <a:srgbClr val="C0000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CR" sz="2800" b="1" dirty="0">
                <a:solidFill>
                  <a:schemeClr val="bg1"/>
                </a:solidFill>
              </a:rPr>
              <a:t>¿Como relacionamos la innovación pedagógica, el fortalecimiento de actores y la incidencia? ¿cuál influye en cuál? </a:t>
            </a:r>
            <a:r>
              <a:rPr lang="es-CR" sz="2800" b="1" dirty="0" smtClean="0">
                <a:solidFill>
                  <a:schemeClr val="bg1"/>
                </a:solidFill>
              </a:rPr>
              <a:t>¿cómo y por </a:t>
            </a:r>
            <a:r>
              <a:rPr lang="es-CR" sz="2800" b="1" dirty="0">
                <a:solidFill>
                  <a:schemeClr val="bg1"/>
                </a:solidFill>
              </a:rPr>
              <a:t>qué</a:t>
            </a:r>
            <a:r>
              <a:rPr lang="es-CR" sz="2800" b="1" dirty="0" smtClean="0">
                <a:solidFill>
                  <a:schemeClr val="bg1"/>
                </a:solidFill>
              </a:rPr>
              <a:t>? ¿cuál es la especificidad del aporte de las mujeres?</a:t>
            </a:r>
            <a:endParaRPr lang="es-CR" sz="28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R" sz="2800" b="1" dirty="0" smtClean="0">
                <a:solidFill>
                  <a:schemeClr val="bg1"/>
                </a:solidFill>
              </a:rPr>
              <a:t>¿</a:t>
            </a:r>
            <a:r>
              <a:rPr lang="es-CR" sz="2800" b="1" dirty="0">
                <a:solidFill>
                  <a:schemeClr val="bg1"/>
                </a:solidFill>
              </a:rPr>
              <a:t>Qué rol le corresponde a las </a:t>
            </a:r>
            <a:r>
              <a:rPr lang="es-CR" sz="2800" b="1" dirty="0" err="1">
                <a:solidFill>
                  <a:schemeClr val="bg1"/>
                </a:solidFill>
              </a:rPr>
              <a:t>Ongs</a:t>
            </a:r>
            <a:r>
              <a:rPr lang="es-CR" sz="2800" b="1" dirty="0">
                <a:solidFill>
                  <a:schemeClr val="bg1"/>
                </a:solidFill>
              </a:rPr>
              <a:t>, al magisterio, a los movimientos sociales, a los alumnos y alumnas, a las administraciones educativas, al CEAAL, a la cooperación española,  en la transformación educativa de nuestra región?</a:t>
            </a:r>
          </a:p>
          <a:p>
            <a:pPr>
              <a:buFontTx/>
              <a:buChar char="-"/>
            </a:pPr>
            <a:r>
              <a:rPr lang="es-CR" sz="2800" b="1" dirty="0">
                <a:solidFill>
                  <a:schemeClr val="bg1"/>
                </a:solidFill>
              </a:rPr>
              <a:t>¿Cómo se vinculan nuestros aprendizajes con otras iniciativas y propuestas  educativas que se dan en el resto de América Latina</a:t>
            </a:r>
            <a:r>
              <a:rPr lang="es-CR" sz="2800" b="1" dirty="0" smtClean="0">
                <a:solidFill>
                  <a:schemeClr val="bg1"/>
                </a:solidFill>
              </a:rPr>
              <a:t>?: temas a profundizar</a:t>
            </a:r>
            <a:endParaRPr lang="es-CR" sz="2800" b="1" dirty="0">
              <a:solidFill>
                <a:schemeClr val="bg1"/>
              </a:solidFill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="" xmlns:p14="http://schemas.microsoft.com/office/powerpoint/2010/main" val="17700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562</Words>
  <Application>Microsoft Office PowerPoint</Application>
  <PresentationFormat>Apresentação na tela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de Office</vt:lpstr>
      <vt:lpstr>Slide 1</vt:lpstr>
      <vt:lpstr>EJE CENTRAL  DE ESTA SISTEMATIZACIÓN</vt:lpstr>
      <vt:lpstr>Sub-ejes de la sistematización</vt:lpstr>
      <vt:lpstr>Slide 4</vt:lpstr>
      <vt:lpstr>Algunas preguntas interpretativas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SISTEMATIZACIÓN DE EXPERIENCIAS</dc:title>
  <dc:creator>Oscar Jara</dc:creator>
  <cp:lastModifiedBy>JOÃO</cp:lastModifiedBy>
  <cp:revision>135</cp:revision>
  <dcterms:created xsi:type="dcterms:W3CDTF">2010-12-21T18:37:09Z</dcterms:created>
  <dcterms:modified xsi:type="dcterms:W3CDTF">2011-11-06T21:40:17Z</dcterms:modified>
</cp:coreProperties>
</file>