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28" r:id="rId2"/>
    <p:sldId id="326" r:id="rId3"/>
    <p:sldId id="327" r:id="rId4"/>
    <p:sldId id="334" r:id="rId5"/>
    <p:sldId id="329" r:id="rId6"/>
    <p:sldId id="330" r:id="rId7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F84A"/>
    <a:srgbClr val="CB260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31" autoAdjust="0"/>
    <p:restoredTop sz="94660"/>
  </p:normalViewPr>
  <p:slideViewPr>
    <p:cSldViewPr>
      <p:cViewPr>
        <p:scale>
          <a:sx n="70" d="100"/>
          <a:sy n="70" d="100"/>
        </p:scale>
        <p:origin x="-54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CC7F2-3A27-4F4F-AB0B-30DB0607B723}" type="datetimeFigureOut">
              <a:rPr lang="es-CR" smtClean="0"/>
              <a:pPr/>
              <a:t>06/11/2011</a:t>
            </a:fld>
            <a:endParaRPr lang="es-C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064DD0-22E6-404F-B970-6694217577AB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="" xmlns:p14="http://schemas.microsoft.com/office/powerpoint/2010/main" val="578410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064DD0-22E6-404F-B970-6694217577AB}" type="slidenum">
              <a:rPr lang="es-CR" smtClean="0"/>
              <a:pPr/>
              <a:t>1</a:t>
            </a:fld>
            <a:endParaRPr lang="es-CR"/>
          </a:p>
        </p:txBody>
      </p:sp>
    </p:spTree>
    <p:extLst>
      <p:ext uri="{BB962C8B-B14F-4D97-AF65-F5344CB8AC3E}">
        <p14:creationId xmlns="" xmlns:p14="http://schemas.microsoft.com/office/powerpoint/2010/main" val="983241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064DD0-22E6-404F-B970-6694217577AB}" type="slidenum">
              <a:rPr lang="es-CR" smtClean="0"/>
              <a:pPr/>
              <a:t>2</a:t>
            </a:fld>
            <a:endParaRPr lang="es-CR"/>
          </a:p>
        </p:txBody>
      </p:sp>
    </p:spTree>
    <p:extLst>
      <p:ext uri="{BB962C8B-B14F-4D97-AF65-F5344CB8AC3E}">
        <p14:creationId xmlns="" xmlns:p14="http://schemas.microsoft.com/office/powerpoint/2010/main" val="107847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064DD0-22E6-404F-B970-6694217577AB}" type="slidenum">
              <a:rPr lang="es-CR" smtClean="0"/>
              <a:pPr/>
              <a:t>3</a:t>
            </a:fld>
            <a:endParaRPr lang="es-CR"/>
          </a:p>
        </p:txBody>
      </p:sp>
    </p:spTree>
    <p:extLst>
      <p:ext uri="{BB962C8B-B14F-4D97-AF65-F5344CB8AC3E}">
        <p14:creationId xmlns="" xmlns:p14="http://schemas.microsoft.com/office/powerpoint/2010/main" val="1538908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064DD0-22E6-404F-B970-6694217577AB}" type="slidenum">
              <a:rPr lang="es-CR" smtClean="0">
                <a:solidFill>
                  <a:prstClr val="black"/>
                </a:solidFill>
              </a:rPr>
              <a:pPr/>
              <a:t>4</a:t>
            </a:fld>
            <a:endParaRPr lang="es-C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1530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064DD0-22E6-404F-B970-6694217577AB}" type="slidenum">
              <a:rPr lang="es-CR" smtClean="0"/>
              <a:pPr/>
              <a:t>5</a:t>
            </a:fld>
            <a:endParaRPr lang="es-CR"/>
          </a:p>
        </p:txBody>
      </p:sp>
    </p:spTree>
    <p:extLst>
      <p:ext uri="{BB962C8B-B14F-4D97-AF65-F5344CB8AC3E}">
        <p14:creationId xmlns="" xmlns:p14="http://schemas.microsoft.com/office/powerpoint/2010/main" val="3499641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064DD0-22E6-404F-B970-6694217577AB}" type="slidenum">
              <a:rPr lang="es-CR" smtClean="0"/>
              <a:pPr/>
              <a:t>6</a:t>
            </a:fld>
            <a:endParaRPr lang="es-CR"/>
          </a:p>
        </p:txBody>
      </p:sp>
    </p:spTree>
    <p:extLst>
      <p:ext uri="{BB962C8B-B14F-4D97-AF65-F5344CB8AC3E}">
        <p14:creationId xmlns="" xmlns:p14="http://schemas.microsoft.com/office/powerpoint/2010/main" val="3545637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DE65-676D-4E78-94BD-9C301233DF61}" type="datetimeFigureOut">
              <a:rPr lang="es-CR" smtClean="0"/>
              <a:pPr/>
              <a:t>06/11/2011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F4E6-B331-4DD6-9831-B126AFAEE0C9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="" xmlns:p14="http://schemas.microsoft.com/office/powerpoint/2010/main" val="2380958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DE65-676D-4E78-94BD-9C301233DF61}" type="datetimeFigureOut">
              <a:rPr lang="es-CR" smtClean="0"/>
              <a:pPr/>
              <a:t>06/11/2011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F4E6-B331-4DD6-9831-B126AFAEE0C9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="" xmlns:p14="http://schemas.microsoft.com/office/powerpoint/2010/main" val="366039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DE65-676D-4E78-94BD-9C301233DF61}" type="datetimeFigureOut">
              <a:rPr lang="es-CR" smtClean="0"/>
              <a:pPr/>
              <a:t>06/11/2011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F4E6-B331-4DD6-9831-B126AFAEE0C9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="" xmlns:p14="http://schemas.microsoft.com/office/powerpoint/2010/main" val="1867937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DE65-676D-4E78-94BD-9C301233DF61}" type="datetimeFigureOut">
              <a:rPr lang="es-CR" smtClean="0"/>
              <a:pPr/>
              <a:t>06/11/2011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F4E6-B331-4DD6-9831-B126AFAEE0C9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="" xmlns:p14="http://schemas.microsoft.com/office/powerpoint/2010/main" val="4023299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DE65-676D-4E78-94BD-9C301233DF61}" type="datetimeFigureOut">
              <a:rPr lang="es-CR" smtClean="0"/>
              <a:pPr/>
              <a:t>06/11/2011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F4E6-B331-4DD6-9831-B126AFAEE0C9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="" xmlns:p14="http://schemas.microsoft.com/office/powerpoint/2010/main" val="4156555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DE65-676D-4E78-94BD-9C301233DF61}" type="datetimeFigureOut">
              <a:rPr lang="es-CR" smtClean="0"/>
              <a:pPr/>
              <a:t>06/11/2011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F4E6-B331-4DD6-9831-B126AFAEE0C9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="" xmlns:p14="http://schemas.microsoft.com/office/powerpoint/2010/main" val="924677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DE65-676D-4E78-94BD-9C301233DF61}" type="datetimeFigureOut">
              <a:rPr lang="es-CR" smtClean="0"/>
              <a:pPr/>
              <a:t>06/11/2011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F4E6-B331-4DD6-9831-B126AFAEE0C9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="" xmlns:p14="http://schemas.microsoft.com/office/powerpoint/2010/main" val="353874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DE65-676D-4E78-94BD-9C301233DF61}" type="datetimeFigureOut">
              <a:rPr lang="es-CR" smtClean="0"/>
              <a:pPr/>
              <a:t>06/11/2011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F4E6-B331-4DD6-9831-B126AFAEE0C9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="" xmlns:p14="http://schemas.microsoft.com/office/powerpoint/2010/main" val="1932515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DE65-676D-4E78-94BD-9C301233DF61}" type="datetimeFigureOut">
              <a:rPr lang="es-CR" smtClean="0"/>
              <a:pPr/>
              <a:t>06/11/2011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F4E6-B331-4DD6-9831-B126AFAEE0C9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="" xmlns:p14="http://schemas.microsoft.com/office/powerpoint/2010/main" val="3136020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DE65-676D-4E78-94BD-9C301233DF61}" type="datetimeFigureOut">
              <a:rPr lang="es-CR" smtClean="0"/>
              <a:pPr/>
              <a:t>06/11/2011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F4E6-B331-4DD6-9831-B126AFAEE0C9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="" xmlns:p14="http://schemas.microsoft.com/office/powerpoint/2010/main" val="472321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DE65-676D-4E78-94BD-9C301233DF61}" type="datetimeFigureOut">
              <a:rPr lang="es-CR" smtClean="0"/>
              <a:pPr/>
              <a:t>06/11/2011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F4E6-B331-4DD6-9831-B126AFAEE0C9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="" xmlns:p14="http://schemas.microsoft.com/office/powerpoint/2010/main" val="1657167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3DE65-676D-4E78-94BD-9C301233DF61}" type="datetimeFigureOut">
              <a:rPr lang="es-CR" smtClean="0"/>
              <a:pPr/>
              <a:t>06/11/2011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AF4E6-B331-4DD6-9831-B126AFAEE0C9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="" xmlns:p14="http://schemas.microsoft.com/office/powerpoint/2010/main" val="1225027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2"/>
          <p:cNvGrpSpPr>
            <a:grpSpLocks noChangeAspect="1"/>
          </p:cNvGrpSpPr>
          <p:nvPr/>
        </p:nvGrpSpPr>
        <p:grpSpPr bwMode="auto">
          <a:xfrm>
            <a:off x="971600" y="685565"/>
            <a:ext cx="7056784" cy="759565"/>
            <a:chOff x="2245" y="475"/>
            <a:chExt cx="9308" cy="799"/>
          </a:xfrm>
        </p:grpSpPr>
        <p:sp>
          <p:nvSpPr>
            <p:cNvPr id="7" name="AutoShape 3"/>
            <p:cNvSpPr>
              <a:spLocks noChangeAspect="1" noChangeArrowheads="1"/>
            </p:cNvSpPr>
            <p:nvPr/>
          </p:nvSpPr>
          <p:spPr bwMode="auto">
            <a:xfrm>
              <a:off x="2245" y="475"/>
              <a:ext cx="9308" cy="7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R"/>
            </a:p>
          </p:txBody>
        </p:sp>
        <p:pic>
          <p:nvPicPr>
            <p:cNvPr id="1028" name="Picture 11" descr="Logo ESF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5" y="609"/>
              <a:ext cx="2235" cy="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9" name="Picture 12" descr="Logotipo CEAAL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76" y="475"/>
              <a:ext cx="1077" cy="7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1 Título"/>
          <p:cNvSpPr txBox="1">
            <a:spLocks/>
          </p:cNvSpPr>
          <p:nvPr/>
        </p:nvSpPr>
        <p:spPr>
          <a:xfrm>
            <a:off x="349688" y="1700808"/>
            <a:ext cx="8280400" cy="1747562"/>
          </a:xfrm>
          <a:prstGeom prst="rect">
            <a:avLst/>
          </a:prstGeom>
          <a:solidFill>
            <a:schemeClr val="accent2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R" sz="3200" b="1" dirty="0" smtClean="0">
                <a:solidFill>
                  <a:srgbClr val="FFFF00"/>
                </a:solidFill>
              </a:rPr>
              <a:t>CONVENIO</a:t>
            </a:r>
          </a:p>
          <a:p>
            <a:r>
              <a:rPr lang="es-CR" sz="3200" b="1" dirty="0" smtClean="0">
                <a:solidFill>
                  <a:srgbClr val="FFFF00"/>
                </a:solidFill>
              </a:rPr>
              <a:t>MEJORA DE LA CALIDAD EDUCATIVA </a:t>
            </a:r>
          </a:p>
          <a:p>
            <a:r>
              <a:rPr lang="es-CR" sz="3200" b="1" dirty="0" smtClean="0">
                <a:solidFill>
                  <a:srgbClr val="FFFF00"/>
                </a:solidFill>
              </a:rPr>
              <a:t>EN CENTROAMÉRICA Y EL CARIBE</a:t>
            </a:r>
          </a:p>
        </p:txBody>
      </p:sp>
      <p:sp>
        <p:nvSpPr>
          <p:cNvPr id="11" name="2 Subtítulo"/>
          <p:cNvSpPr txBox="1">
            <a:spLocks/>
          </p:cNvSpPr>
          <p:nvPr/>
        </p:nvSpPr>
        <p:spPr>
          <a:xfrm>
            <a:off x="1219324" y="5229200"/>
            <a:ext cx="6400800" cy="129614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es-ES_tradnl" sz="2600" dirty="0" smtClean="0"/>
              <a:t>Oscar Jara H.</a:t>
            </a:r>
          </a:p>
          <a:p>
            <a:pPr marL="0" indent="0" algn="ctr">
              <a:buNone/>
              <a:defRPr/>
            </a:pPr>
            <a:r>
              <a:rPr lang="es-ES_tradnl" sz="2600" b="1" dirty="0" smtClean="0"/>
              <a:t>CEP Alforja</a:t>
            </a:r>
          </a:p>
          <a:p>
            <a:pPr marL="0" indent="0" algn="ctr">
              <a:buNone/>
              <a:defRPr/>
            </a:pPr>
            <a:r>
              <a:rPr lang="es-ES_tradnl" sz="2600" b="1" dirty="0" smtClean="0"/>
              <a:t>	Programa de Sistematización – CEAAL</a:t>
            </a:r>
          </a:p>
          <a:p>
            <a:pPr>
              <a:defRPr/>
            </a:pPr>
            <a:endParaRPr lang="es-ES" sz="2800" dirty="0"/>
          </a:p>
        </p:txBody>
      </p:sp>
      <p:sp>
        <p:nvSpPr>
          <p:cNvPr id="8" name="7 Rectángulo"/>
          <p:cNvSpPr/>
          <p:nvPr/>
        </p:nvSpPr>
        <p:spPr>
          <a:xfrm>
            <a:off x="1619672" y="3752166"/>
            <a:ext cx="6000452" cy="1077218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R" sz="3200" b="1" dirty="0">
                <a:solidFill>
                  <a:schemeClr val="accent2">
                    <a:lumMod val="75000"/>
                  </a:schemeClr>
                </a:solidFill>
              </a:rPr>
              <a:t>Propuesta de</a:t>
            </a:r>
          </a:p>
          <a:p>
            <a:pPr algn="ctr"/>
            <a:r>
              <a:rPr lang="es-CR" sz="3200" b="1" dirty="0">
                <a:solidFill>
                  <a:schemeClr val="accent2">
                    <a:lumMod val="75000"/>
                  </a:schemeClr>
                </a:solidFill>
              </a:rPr>
              <a:t>Sistematización de Experiencias</a:t>
            </a:r>
            <a:endParaRPr lang="es-ES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2827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ln w="28575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es-CR" b="1" dirty="0" smtClean="0">
                <a:solidFill>
                  <a:srgbClr val="C00000"/>
                </a:solidFill>
              </a:rPr>
              <a:t>EJE CENTRAL </a:t>
            </a:r>
            <a:br>
              <a:rPr lang="es-CR" b="1" dirty="0" smtClean="0">
                <a:solidFill>
                  <a:srgbClr val="C00000"/>
                </a:solidFill>
              </a:rPr>
            </a:br>
            <a:r>
              <a:rPr lang="es-CR" b="1" dirty="0" smtClean="0">
                <a:solidFill>
                  <a:srgbClr val="C00000"/>
                </a:solidFill>
              </a:rPr>
              <a:t>DE ESTA SISTEMATIZACIÓN</a:t>
            </a:r>
            <a:endParaRPr lang="es-CR" b="1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024336"/>
          </a:xfrm>
          <a:solidFill>
            <a:schemeClr val="accent2"/>
          </a:solidFill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es-CR" b="1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CR" sz="3900" b="1" dirty="0" smtClean="0">
                <a:solidFill>
                  <a:schemeClr val="bg1"/>
                </a:solidFill>
              </a:rPr>
              <a:t>Aportes desde una perspectiva de Educación Popular a la mejora de la calidad </a:t>
            </a:r>
            <a:r>
              <a:rPr lang="es-CR" sz="3900" b="1" dirty="0">
                <a:solidFill>
                  <a:schemeClr val="bg1"/>
                </a:solidFill>
              </a:rPr>
              <a:t>e</a:t>
            </a:r>
            <a:r>
              <a:rPr lang="es-CR" sz="3900" b="1" dirty="0" smtClean="0">
                <a:solidFill>
                  <a:schemeClr val="bg1"/>
                </a:solidFill>
              </a:rPr>
              <a:t>ducativa y a una educación transformadora en Centroamérica y el Caribe</a:t>
            </a:r>
          </a:p>
        </p:txBody>
      </p:sp>
    </p:spTree>
    <p:extLst>
      <p:ext uri="{BB962C8B-B14F-4D97-AF65-F5344CB8AC3E}">
        <p14:creationId xmlns="" xmlns:p14="http://schemas.microsoft.com/office/powerpoint/2010/main" val="352672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  <a:ln w="28575">
            <a:solidFill>
              <a:srgbClr val="C00000"/>
            </a:solidFill>
          </a:ln>
        </p:spPr>
        <p:txBody>
          <a:bodyPr/>
          <a:lstStyle/>
          <a:p>
            <a:r>
              <a:rPr lang="es-CR" b="1" dirty="0" smtClean="0">
                <a:solidFill>
                  <a:srgbClr val="C00000"/>
                </a:solidFill>
              </a:rPr>
              <a:t>Sub-ejes de la sistematización</a:t>
            </a:r>
            <a:endParaRPr lang="es-CR" b="1" dirty="0">
              <a:solidFill>
                <a:srgbClr val="C00000"/>
              </a:solidFill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5141168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s-CR" sz="2800" dirty="0" smtClean="0"/>
              <a:t>Factores de nuestras estrategias de intervención que han posibilitado o no incidir  efectivamente en las políticas educativas con vistas a mejorar la calidad de la educación.</a:t>
            </a:r>
          </a:p>
          <a:p>
            <a:pPr marL="514350" indent="-514350">
              <a:buAutoNum type="arabicParenR"/>
            </a:pPr>
            <a:r>
              <a:rPr lang="es-CR" sz="2800" dirty="0" smtClean="0"/>
              <a:t>Innovaciones  metodológicas y pedagógicas que hemos realizado y  en qué sentido aportan a una propuesta alternativa  que mejore la calidad de la educación.</a:t>
            </a:r>
          </a:p>
          <a:p>
            <a:pPr marL="514350" indent="-514350">
              <a:buAutoNum type="arabicParenR"/>
            </a:pPr>
            <a:r>
              <a:rPr lang="es-CR" sz="2800" dirty="0" smtClean="0"/>
              <a:t>Elementos  organizativos y formativos que hemos impulsado  en nuestras estrategias y que han contribuido o no al fortalecimiento de los actores educativos de cara a mejorar la calidad de la educación </a:t>
            </a:r>
          </a:p>
          <a:p>
            <a:pPr marL="0" indent="0">
              <a:buNone/>
            </a:pPr>
            <a:endParaRPr lang="es-CR" sz="2800" dirty="0"/>
          </a:p>
        </p:txBody>
      </p:sp>
    </p:spTree>
    <p:extLst>
      <p:ext uri="{BB962C8B-B14F-4D97-AF65-F5344CB8AC3E}">
        <p14:creationId xmlns="" xmlns:p14="http://schemas.microsoft.com/office/powerpoint/2010/main" val="8559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43795414"/>
              </p:ext>
            </p:extLst>
          </p:nvPr>
        </p:nvGraphicFramePr>
        <p:xfrm>
          <a:off x="107505" y="548680"/>
          <a:ext cx="9031989" cy="6227614"/>
        </p:xfrm>
        <a:graphic>
          <a:graphicData uri="http://schemas.openxmlformats.org/drawingml/2006/table">
            <a:tbl>
              <a:tblPr firstRow="1" firstCol="1" bandRow="1"/>
              <a:tblGrid>
                <a:gridCol w="9031989"/>
              </a:tblGrid>
              <a:tr h="3562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400" b="1" kern="1200" dirty="0">
                          <a:solidFill>
                            <a:srgbClr val="000000"/>
                          </a:solidFill>
                          <a:effectLst/>
                          <a:latin typeface="Century Schoolbook"/>
                          <a:ea typeface="Calibri"/>
                          <a:cs typeface="Times New Roman"/>
                        </a:rPr>
                        <a:t>GUATEMALA </a:t>
                      </a:r>
                      <a:endParaRPr lang="es-C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81" marR="64781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4787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400" b="1" kern="1200" dirty="0">
                          <a:solidFill>
                            <a:srgbClr val="000000"/>
                          </a:solidFill>
                          <a:effectLst/>
                          <a:latin typeface="Century Schoolbook"/>
                          <a:ea typeface="Calibri"/>
                          <a:cs typeface="Times New Roman"/>
                        </a:rPr>
                        <a:t> 1. Alfabetización con mujeres indígenas. (2)</a:t>
                      </a:r>
                      <a:endParaRPr lang="es-C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400" b="1" kern="1200" dirty="0">
                          <a:solidFill>
                            <a:srgbClr val="000000"/>
                          </a:solidFill>
                          <a:effectLst/>
                          <a:latin typeface="Century Schoolbook"/>
                          <a:ea typeface="Calibri"/>
                          <a:cs typeface="Times New Roman"/>
                        </a:rPr>
                        <a:t> 2. Reflexión, acción y lucha del colectivo CEAAL Guatemala (3)</a:t>
                      </a:r>
                      <a:endParaRPr lang="es-C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81" marR="64781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3031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400" b="1" kern="1200" dirty="0">
                          <a:solidFill>
                            <a:srgbClr val="000000"/>
                          </a:solidFill>
                          <a:effectLst/>
                          <a:latin typeface="Century Schoolbook"/>
                          <a:ea typeface="Calibri"/>
                          <a:cs typeface="Times New Roman"/>
                        </a:rPr>
                        <a:t>COSTA RICA</a:t>
                      </a:r>
                      <a:endParaRPr lang="es-C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81" marR="64781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400" b="1" kern="1200" dirty="0">
                          <a:solidFill>
                            <a:srgbClr val="000000"/>
                          </a:solidFill>
                          <a:effectLst/>
                          <a:latin typeface="Century Schoolbook"/>
                          <a:ea typeface="Calibri"/>
                          <a:cs typeface="Times New Roman"/>
                        </a:rPr>
                        <a:t>Proyecto  Ciudadanía Educativa (Protagonismo juvenil; Expedición pedagógica; Reencuentro centro educativo-comunidad) (2 y3)</a:t>
                      </a:r>
                      <a:endParaRPr lang="es-C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81" marR="64781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7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400" b="1" kern="1200" dirty="0">
                          <a:solidFill>
                            <a:srgbClr val="000000"/>
                          </a:solidFill>
                          <a:effectLst/>
                          <a:latin typeface="Century Schoolbook"/>
                          <a:ea typeface="Calibri"/>
                          <a:cs typeface="Times New Roman"/>
                        </a:rPr>
                        <a:t>HONDURAS </a:t>
                      </a:r>
                      <a:endParaRPr lang="es-C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81" marR="64781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243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400" b="1" kern="1200" dirty="0">
                          <a:solidFill>
                            <a:srgbClr val="000000"/>
                          </a:solidFill>
                          <a:effectLst/>
                          <a:latin typeface="Century Schoolbook"/>
                          <a:ea typeface="Calibri"/>
                          <a:cs typeface="Times New Roman"/>
                        </a:rPr>
                        <a:t>Proyecto: Incidencia para una política pública educativa en Honduras (1)</a:t>
                      </a:r>
                      <a:endParaRPr lang="es-C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81" marR="64781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442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400" b="1" kern="1200" dirty="0">
                          <a:solidFill>
                            <a:srgbClr val="000000"/>
                          </a:solidFill>
                          <a:effectLst/>
                          <a:latin typeface="Century Schoolbook"/>
                          <a:ea typeface="Calibri"/>
                          <a:cs typeface="Times New Roman"/>
                        </a:rPr>
                        <a:t>NICARAGUA</a:t>
                      </a:r>
                      <a:endParaRPr lang="es-C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81" marR="64781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8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400" b="1" kern="1200" dirty="0">
                          <a:solidFill>
                            <a:srgbClr val="000000"/>
                          </a:solidFill>
                          <a:effectLst/>
                          <a:latin typeface="Century Schoolbook"/>
                          <a:ea typeface="Calibri"/>
                          <a:cs typeface="Times New Roman"/>
                        </a:rPr>
                        <a:t>Acciones pedagógicas y organizativas realizadas para incidir en el mejoramiento de la calidad de la educación. (1)</a:t>
                      </a:r>
                      <a:endParaRPr lang="es-C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81" marR="64781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400" b="1" kern="1200" dirty="0">
                          <a:solidFill>
                            <a:srgbClr val="000000"/>
                          </a:solidFill>
                          <a:effectLst/>
                          <a:latin typeface="Century Schoolbook"/>
                          <a:ea typeface="Calibri"/>
                          <a:cs typeface="Times New Roman"/>
                        </a:rPr>
                        <a:t>EL SALVADOR </a:t>
                      </a:r>
                      <a:endParaRPr lang="es-C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81" marR="64781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535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400" b="1" kern="1200" dirty="0">
                          <a:solidFill>
                            <a:srgbClr val="000000"/>
                          </a:solidFill>
                          <a:effectLst/>
                          <a:latin typeface="Century Schoolbook"/>
                          <a:ea typeface="Calibri"/>
                          <a:cs typeface="Times New Roman"/>
                        </a:rPr>
                        <a:t>Elaboración de la “Propuesta Educativa” (Consensos y alianzas en el marco de la formulación de la Propuesta Educativa,  Efectos logrados con la propuesta, ejemplo: CNE, CNA). (1)</a:t>
                      </a:r>
                      <a:endParaRPr lang="es-C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81" marR="64781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311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400" b="1" kern="1200" dirty="0">
                          <a:solidFill>
                            <a:srgbClr val="000000"/>
                          </a:solidFill>
                          <a:effectLst/>
                          <a:latin typeface="Century Schoolbook"/>
                          <a:ea typeface="Calibri"/>
                          <a:cs typeface="Times New Roman"/>
                        </a:rPr>
                        <a:t>PANAMA</a:t>
                      </a:r>
                      <a:endParaRPr lang="es-C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81" marR="64781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4632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400" b="1" kern="1200" dirty="0">
                          <a:solidFill>
                            <a:srgbClr val="000000"/>
                          </a:solidFill>
                          <a:effectLst/>
                          <a:latin typeface="Century Schoolbook"/>
                          <a:ea typeface="Calibri"/>
                          <a:cs typeface="Times New Roman"/>
                        </a:rPr>
                        <a:t>Contribución del colectivo CEAAL a los actores(as) educativos en todos los niveles para mejorar la calidad de la educación 2009  y 2010 (3)</a:t>
                      </a:r>
                      <a:endParaRPr lang="es-C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81" marR="64781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2998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400" b="1" kern="1200" dirty="0">
                          <a:solidFill>
                            <a:srgbClr val="000000"/>
                          </a:solidFill>
                          <a:effectLst/>
                          <a:latin typeface="Century Schoolbook"/>
                          <a:ea typeface="Calibri"/>
                          <a:cs typeface="Times New Roman"/>
                        </a:rPr>
                        <a:t>REPUBLICA DOMINICANA</a:t>
                      </a:r>
                      <a:endParaRPr lang="es-C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81" marR="64781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8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400" b="1" kern="1200" dirty="0">
                          <a:solidFill>
                            <a:srgbClr val="000000"/>
                          </a:solidFill>
                          <a:effectLst/>
                          <a:latin typeface="Century Schoolbook"/>
                          <a:ea typeface="Calibri"/>
                          <a:cs typeface="Times New Roman"/>
                        </a:rPr>
                        <a:t>1. Fortalecimiento del CEAAL en país (3)</a:t>
                      </a:r>
                      <a:endParaRPr lang="es-C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400" b="1" kern="1200" dirty="0">
                          <a:solidFill>
                            <a:srgbClr val="000000"/>
                          </a:solidFill>
                          <a:effectLst/>
                          <a:latin typeface="Century Schoolbook"/>
                          <a:ea typeface="Calibri"/>
                          <a:cs typeface="Times New Roman"/>
                        </a:rPr>
                        <a:t>2. El Proceso de Documentación que están ejecutando CIEPO, CEAJURI y MUDHA. Para disminuir el porcentaje de niños/as indocumentados/as en al menos dos municipios (2)</a:t>
                      </a:r>
                      <a:endParaRPr lang="es-C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81" marR="64781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400" b="1" kern="1200" dirty="0">
                          <a:solidFill>
                            <a:srgbClr val="000000"/>
                          </a:solidFill>
                          <a:effectLst/>
                          <a:latin typeface="Century Schoolbook"/>
                          <a:ea typeface="Calibri"/>
                          <a:cs typeface="Times New Roman"/>
                        </a:rPr>
                        <a:t>HAITÍ</a:t>
                      </a:r>
                      <a:endParaRPr lang="es-C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81" marR="64781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94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400" b="1" kern="1200" dirty="0">
                          <a:solidFill>
                            <a:srgbClr val="000000"/>
                          </a:solidFill>
                          <a:effectLst/>
                          <a:latin typeface="Century Schoolbook"/>
                          <a:ea typeface="Calibri"/>
                          <a:cs typeface="Times New Roman"/>
                        </a:rPr>
                        <a:t>Proceso  incidencia a favor de la alfabetización en el marco de la SAME (1)</a:t>
                      </a:r>
                      <a:endParaRPr lang="es-C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81" marR="64781" marT="8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6291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  <a:ln w="28575">
            <a:solidFill>
              <a:srgbClr val="C00000"/>
            </a:solidFill>
          </a:ln>
        </p:spPr>
        <p:txBody>
          <a:bodyPr/>
          <a:lstStyle/>
          <a:p>
            <a:r>
              <a:rPr lang="es-CR" b="1" dirty="0" smtClean="0">
                <a:solidFill>
                  <a:srgbClr val="C00000"/>
                </a:solidFill>
              </a:rPr>
              <a:t>Algunas preguntas interpretativas</a:t>
            </a:r>
            <a:endParaRPr lang="es-CR" b="1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412776"/>
            <a:ext cx="8928992" cy="5445224"/>
          </a:xfrm>
          <a:solidFill>
            <a:srgbClr val="CB2605"/>
          </a:solidFill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s-CR" sz="2800" b="1" dirty="0" smtClean="0">
                <a:solidFill>
                  <a:schemeClr val="bg1"/>
                </a:solidFill>
              </a:rPr>
              <a:t>¿Cuál es nuestra concepción de incidencia en educación?</a:t>
            </a:r>
          </a:p>
          <a:p>
            <a:pPr>
              <a:buFontTx/>
              <a:buChar char="-"/>
            </a:pPr>
            <a:r>
              <a:rPr lang="es-CR" sz="2800" b="1" dirty="0" smtClean="0">
                <a:solidFill>
                  <a:schemeClr val="bg1"/>
                </a:solidFill>
              </a:rPr>
              <a:t>¿Qué significa mejorar la calidad de la educación y para qué? ¿es igual para varones que para mujeres?</a:t>
            </a:r>
          </a:p>
          <a:p>
            <a:pPr>
              <a:buFontTx/>
              <a:buChar char="-"/>
            </a:pPr>
            <a:r>
              <a:rPr lang="es-CR" sz="2800" b="1" dirty="0" smtClean="0">
                <a:solidFill>
                  <a:schemeClr val="bg1"/>
                </a:solidFill>
              </a:rPr>
              <a:t>¿Este convenio se está llevando a la práctica con una visión de educación popular? ¿Qué está aportando a la relación entre educación popular y educación formal?</a:t>
            </a:r>
          </a:p>
          <a:p>
            <a:pPr>
              <a:buFontTx/>
              <a:buChar char="-"/>
            </a:pPr>
            <a:r>
              <a:rPr lang="es-CR" sz="2800" b="1" dirty="0" smtClean="0">
                <a:solidFill>
                  <a:schemeClr val="bg1"/>
                </a:solidFill>
              </a:rPr>
              <a:t>¿Qué enfoque de género y de interculturalidad se expresa en nuestras prácticas y por qué?</a:t>
            </a:r>
          </a:p>
          <a:p>
            <a:pPr>
              <a:buFontTx/>
              <a:buChar char="-"/>
            </a:pPr>
            <a:r>
              <a:rPr lang="es-CR" sz="2800" b="1" dirty="0" smtClean="0">
                <a:solidFill>
                  <a:schemeClr val="bg1"/>
                </a:solidFill>
              </a:rPr>
              <a:t>Nuestras prácticas y propuestas: ¿tienen posibilidad de tener alcance nacional o regional o se quedan en el ámbito local? ¿qué faltaría?</a:t>
            </a:r>
          </a:p>
        </p:txBody>
      </p:sp>
    </p:spTree>
    <p:extLst>
      <p:ext uri="{BB962C8B-B14F-4D97-AF65-F5344CB8AC3E}">
        <p14:creationId xmlns="" xmlns:p14="http://schemas.microsoft.com/office/powerpoint/2010/main" val="3672598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  <a:solidFill>
            <a:srgbClr val="C00000"/>
          </a:solidFill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s-CR" sz="2800" b="1" dirty="0">
                <a:solidFill>
                  <a:schemeClr val="bg1"/>
                </a:solidFill>
              </a:rPr>
              <a:t>¿Como relacionamos la innovación pedagógica, el fortalecimiento de actores y la incidencia? ¿cuál influye en cuál? </a:t>
            </a:r>
            <a:r>
              <a:rPr lang="es-CR" sz="2800" b="1" dirty="0" smtClean="0">
                <a:solidFill>
                  <a:schemeClr val="bg1"/>
                </a:solidFill>
              </a:rPr>
              <a:t>¿cómo y por </a:t>
            </a:r>
            <a:r>
              <a:rPr lang="es-CR" sz="2800" b="1" dirty="0">
                <a:solidFill>
                  <a:schemeClr val="bg1"/>
                </a:solidFill>
              </a:rPr>
              <a:t>qué</a:t>
            </a:r>
            <a:r>
              <a:rPr lang="es-CR" sz="2800" b="1" dirty="0" smtClean="0">
                <a:solidFill>
                  <a:schemeClr val="bg1"/>
                </a:solidFill>
              </a:rPr>
              <a:t>? ¿cuál es la especificidad del aporte de las mujeres?</a:t>
            </a:r>
            <a:endParaRPr lang="es-CR" sz="2800" b="1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es-CR" sz="2800" b="1" dirty="0" smtClean="0">
                <a:solidFill>
                  <a:schemeClr val="bg1"/>
                </a:solidFill>
              </a:rPr>
              <a:t>¿</a:t>
            </a:r>
            <a:r>
              <a:rPr lang="es-CR" sz="2800" b="1" dirty="0">
                <a:solidFill>
                  <a:schemeClr val="bg1"/>
                </a:solidFill>
              </a:rPr>
              <a:t>Qué rol le corresponde a las </a:t>
            </a:r>
            <a:r>
              <a:rPr lang="es-CR" sz="2800" b="1" dirty="0" err="1">
                <a:solidFill>
                  <a:schemeClr val="bg1"/>
                </a:solidFill>
              </a:rPr>
              <a:t>Ongs</a:t>
            </a:r>
            <a:r>
              <a:rPr lang="es-CR" sz="2800" b="1" dirty="0">
                <a:solidFill>
                  <a:schemeClr val="bg1"/>
                </a:solidFill>
              </a:rPr>
              <a:t>, al magisterio, a los movimientos sociales, a los alumnos y alumnas, a las administraciones educativas, al CEAAL, a la cooperación española,  en la transformación educativa de nuestra región?</a:t>
            </a:r>
          </a:p>
          <a:p>
            <a:pPr>
              <a:buFontTx/>
              <a:buChar char="-"/>
            </a:pPr>
            <a:r>
              <a:rPr lang="es-CR" sz="2800" b="1" dirty="0">
                <a:solidFill>
                  <a:schemeClr val="bg1"/>
                </a:solidFill>
              </a:rPr>
              <a:t>¿Cómo se vinculan nuestros aprendizajes con otras iniciativas y propuestas  educativas que se dan en el resto de América Latina</a:t>
            </a:r>
            <a:r>
              <a:rPr lang="es-CR" sz="2800" b="1" dirty="0" smtClean="0">
                <a:solidFill>
                  <a:schemeClr val="bg1"/>
                </a:solidFill>
              </a:rPr>
              <a:t>?: temas a profundizar</a:t>
            </a:r>
            <a:endParaRPr lang="es-CR" sz="2800" b="1" dirty="0">
              <a:solidFill>
                <a:schemeClr val="bg1"/>
              </a:solidFill>
            </a:endParaRPr>
          </a:p>
          <a:p>
            <a:endParaRPr lang="es-CR" dirty="0"/>
          </a:p>
        </p:txBody>
      </p:sp>
    </p:spTree>
    <p:extLst>
      <p:ext uri="{BB962C8B-B14F-4D97-AF65-F5344CB8AC3E}">
        <p14:creationId xmlns="" xmlns:p14="http://schemas.microsoft.com/office/powerpoint/2010/main" val="177003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3433</TotalTime>
  <Words>562</Words>
  <Application>Microsoft Office PowerPoint</Application>
  <PresentationFormat>Apresentação na tela (4:3)</PresentationFormat>
  <Paragraphs>48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de Office</vt:lpstr>
      <vt:lpstr>Slide 1</vt:lpstr>
      <vt:lpstr>EJE CENTRAL  DE ESTA SISTEMATIZACIÓN</vt:lpstr>
      <vt:lpstr>Sub-ejes de la sistematización</vt:lpstr>
      <vt:lpstr>Slide 4</vt:lpstr>
      <vt:lpstr>Algunas preguntas interpretativas</vt:lpstr>
      <vt:lpstr>Slide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SISTEMATIZACIÓN DE EXPERIENCIAS</dc:title>
  <dc:creator>Oscar Jara</dc:creator>
  <cp:lastModifiedBy>JOÃO</cp:lastModifiedBy>
  <cp:revision>135</cp:revision>
  <dcterms:created xsi:type="dcterms:W3CDTF">2010-12-21T18:37:09Z</dcterms:created>
  <dcterms:modified xsi:type="dcterms:W3CDTF">2011-11-06T21:40:17Z</dcterms:modified>
</cp:coreProperties>
</file>